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75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5" r:id="rId11"/>
    <p:sldId id="274" r:id="rId12"/>
    <p:sldId id="268" r:id="rId13"/>
    <p:sldId id="269" r:id="rId14"/>
    <p:sldId id="277" r:id="rId15"/>
    <p:sldId id="270" r:id="rId16"/>
    <p:sldId id="272" r:id="rId17"/>
    <p:sldId id="271" r:id="rId18"/>
    <p:sldId id="273" r:id="rId19"/>
    <p:sldId id="278" r:id="rId20"/>
    <p:sldId id="276" r:id="rId21"/>
    <p:sldId id="264" r:id="rId22"/>
    <p:sldId id="267" r:id="rId23"/>
    <p:sldId id="279" r:id="rId2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3" autoAdjust="0"/>
    <p:restoredTop sz="94660"/>
  </p:normalViewPr>
  <p:slideViewPr>
    <p:cSldViewPr>
      <p:cViewPr varScale="1">
        <p:scale>
          <a:sx n="74" d="100"/>
          <a:sy n="74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A55DC-77DA-4599-AB95-7B92022D4B4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B47A6-949B-423A-A461-26CDE5982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8EDB6-0F2B-4C78-8BB4-55D0EE766F62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11F68-3E04-425A-9339-44A9D97EC1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biscoworld.com/oreo/dsrl/home.asp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brettstilesdesign.com/Design/DSRL_files/DSRL%20logo%20heroic%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04801"/>
            <a:ext cx="9185379" cy="59527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0" y="6248400"/>
            <a:ext cx="2514600" cy="762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Meaghan </a:t>
            </a:r>
            <a:r>
              <a:rPr lang="en-US" dirty="0" err="1" smtClean="0">
                <a:solidFill>
                  <a:schemeClr val="tx1"/>
                </a:solidFill>
              </a:rPr>
              <a:t>DeMallie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Dan Foley, Thomas Hong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" y="648866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</a:t>
            </a:r>
            <a:r>
              <a:rPr lang="en-US" smtClean="0">
                <a:hlinkClick r:id="rId3"/>
              </a:rPr>
              <a:t>://www.nabiscoworld.com/oreo/dsrl/home.aspx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 Sample T-test</a:t>
            </a:r>
          </a:p>
          <a:p>
            <a:pPr lvl="1"/>
            <a:r>
              <a:rPr lang="en-US" dirty="0" smtClean="0"/>
              <a:t>SRS</a:t>
            </a:r>
          </a:p>
          <a:p>
            <a:pPr lvl="2"/>
            <a:r>
              <a:rPr lang="en-US" dirty="0" smtClean="0"/>
              <a:t>no</a:t>
            </a:r>
            <a:r>
              <a:rPr lang="en-US" dirty="0" smtClean="0"/>
              <a:t>, voluntary response</a:t>
            </a:r>
          </a:p>
          <a:p>
            <a:pPr lvl="1"/>
            <a:r>
              <a:rPr lang="en-US" dirty="0" smtClean="0"/>
              <a:t>n ≥ 30 or normal </a:t>
            </a:r>
            <a:r>
              <a:rPr lang="en-US" dirty="0" smtClean="0"/>
              <a:t>population</a:t>
            </a:r>
          </a:p>
          <a:p>
            <a:pPr lvl="2"/>
            <a:r>
              <a:rPr lang="en-US" dirty="0" smtClean="0"/>
              <a:t>N = 60 &gt; </a:t>
            </a:r>
            <a:r>
              <a:rPr lang="en-US" dirty="0" smtClean="0"/>
              <a:t>30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2 Sample T-test</a:t>
            </a:r>
          </a:p>
          <a:p>
            <a:pPr lvl="1"/>
            <a:r>
              <a:rPr lang="en-US" dirty="0" smtClean="0"/>
              <a:t>2 independent  </a:t>
            </a:r>
            <a:r>
              <a:rPr lang="en-US" dirty="0" smtClean="0"/>
              <a:t>SRS</a:t>
            </a:r>
          </a:p>
          <a:p>
            <a:pPr lvl="2"/>
            <a:r>
              <a:rPr lang="en-US" dirty="0" smtClean="0"/>
              <a:t>no</a:t>
            </a:r>
            <a:r>
              <a:rPr lang="en-US" dirty="0" smtClean="0"/>
              <a:t>, voluntary response</a:t>
            </a:r>
          </a:p>
          <a:p>
            <a:pPr lvl="1"/>
            <a:r>
              <a:rPr lang="en-US" dirty="0" smtClean="0"/>
              <a:t>2 normal populations or n</a:t>
            </a:r>
            <a:r>
              <a:rPr lang="en-US" baseline="-25000" dirty="0" smtClean="0"/>
              <a:t>1</a:t>
            </a:r>
            <a:r>
              <a:rPr lang="en-US" dirty="0" smtClean="0"/>
              <a:t> and n</a:t>
            </a:r>
            <a:r>
              <a:rPr lang="en-US" baseline="-25000" dirty="0" smtClean="0"/>
              <a:t>2</a:t>
            </a:r>
            <a:r>
              <a:rPr lang="en-US" dirty="0" smtClean="0"/>
              <a:t> ≥ 30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= 29 </a:t>
            </a:r>
            <a:r>
              <a:rPr lang="en-US" dirty="0" smtClean="0">
                <a:solidFill>
                  <a:srgbClr val="FF0000"/>
                </a:solidFill>
              </a:rPr>
              <a:t>females </a:t>
            </a:r>
            <a:r>
              <a:rPr lang="en-US" dirty="0" smtClean="0">
                <a:solidFill>
                  <a:srgbClr val="FF0000"/>
                </a:solidFill>
              </a:rPr>
              <a:t>&lt; 30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n</a:t>
            </a:r>
            <a:r>
              <a:rPr lang="en-US" baseline="-25000" dirty="0" smtClean="0">
                <a:solidFill>
                  <a:srgbClr val="00B050"/>
                </a:solidFill>
              </a:rPr>
              <a:t>2</a:t>
            </a:r>
            <a:r>
              <a:rPr lang="en-US" dirty="0" smtClean="0">
                <a:solidFill>
                  <a:srgbClr val="00B050"/>
                </a:solidFill>
              </a:rPr>
              <a:t> = 3</a:t>
            </a:r>
            <a:r>
              <a:rPr lang="en-US" dirty="0" smtClean="0">
                <a:solidFill>
                  <a:srgbClr val="00B050"/>
                </a:solidFill>
              </a:rPr>
              <a:t>1 males &gt; 30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 descr="http://farm4.static.flickr.com/3649/3390545144_23b460d4ba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76400"/>
            <a:ext cx="35718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Explanatory Data Analysis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38200"/>
            <a:ext cx="6400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953000" y="838200"/>
            <a:ext cx="3076977" cy="201080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 data is slightly right skewed.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 mean is 38.9167 seconds and the median is 38 seconds.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 range is 42 from 22 seconds to 64 seconds.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2819400"/>
            <a:ext cx="1981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Exploratory </a:t>
            </a:r>
            <a:r>
              <a:rPr lang="en-US" sz="3600" dirty="0" smtClean="0"/>
              <a:t>Data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685800"/>
            <a:ext cx="5981700" cy="552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5109" y="6324600"/>
            <a:ext cx="426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Male vs. Female – frequency of mean times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6336698" cy="693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96000" y="914400"/>
            <a:ext cx="2971800" cy="533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 data for females is roughly symmetric. The mean of female times is 42.2759 seconds and the median is 42 seconds. The range is 42 between 22 and 64.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 data for males is slightly right skewed. The mean of male times is 35.7742 seconds and the median is 37 seconds. The range is 31 between 22 and 53.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 data for males was condensed in a smaller range and is therefore more precise than the female data. The center for males appears less than the center for females.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http://realfoodfamily.files.wordpress.com/2010/02/ore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648200"/>
            <a:ext cx="20574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conclude that males in Bucks and Montgomery County eat Oreos faster than the females because both the mean and median times for males were higher.</a:t>
            </a:r>
          </a:p>
          <a:p>
            <a:r>
              <a:rPr lang="en-US" dirty="0" smtClean="0"/>
              <a:t>The female times had a larger range than male times, which shows females are more varied and eat at different paces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 Sample T-test for </a:t>
            </a:r>
            <a:r>
              <a:rPr lang="en-US" dirty="0" smtClean="0"/>
              <a:t>Mean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Time </a:t>
            </a:r>
            <a:r>
              <a:rPr lang="en-US" dirty="0" smtClean="0"/>
              <a:t>of </a:t>
            </a:r>
            <a:r>
              <a:rPr lang="en-US" dirty="0" smtClean="0"/>
              <a:t>Oreo </a:t>
            </a:r>
            <a:r>
              <a:rPr lang="en-US" dirty="0" smtClean="0"/>
              <a:t>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3154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 = -5.043</a:t>
            </a:r>
          </a:p>
          <a:p>
            <a:r>
              <a:rPr lang="en-US" dirty="0" smtClean="0"/>
              <a:t>P(t &lt; -5.043 | </a:t>
            </a:r>
            <a:r>
              <a:rPr lang="en-US" dirty="0" err="1" smtClean="0"/>
              <a:t>df</a:t>
            </a:r>
            <a:r>
              <a:rPr lang="en-US" dirty="0" smtClean="0"/>
              <a:t> = 59) = </a:t>
            </a:r>
            <a:r>
              <a:rPr lang="en-US" dirty="0" smtClean="0"/>
              <a:t>2.3267 x 10</a:t>
            </a:r>
            <a:r>
              <a:rPr lang="en-US" baseline="30000" dirty="0" smtClean="0"/>
              <a:t>-6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reject the Ho because our </a:t>
            </a:r>
            <a:r>
              <a:rPr lang="en-US" dirty="0" smtClean="0"/>
              <a:t>P-value </a:t>
            </a:r>
            <a:r>
              <a:rPr lang="en-US" dirty="0" smtClean="0"/>
              <a:t>is less than alpha = 0.05</a:t>
            </a:r>
          </a:p>
          <a:p>
            <a:r>
              <a:rPr lang="en-US" dirty="0" smtClean="0"/>
              <a:t>We have sufficient evidence that the </a:t>
            </a:r>
            <a:r>
              <a:rPr lang="en-US" dirty="0" smtClean="0"/>
              <a:t>true population </a:t>
            </a:r>
            <a:r>
              <a:rPr lang="en-US" dirty="0" smtClean="0"/>
              <a:t>mean time of eating an Oreo is less than 45 seconds.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t="57000" r="76875" b="35000"/>
          <a:stretch>
            <a:fillRect/>
          </a:stretch>
        </p:blipFill>
        <p:spPr bwMode="auto">
          <a:xfrm>
            <a:off x="3124200" y="1371600"/>
            <a:ext cx="2743200" cy="168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</a:t>
            </a:r>
            <a:r>
              <a:rPr lang="en-US" dirty="0" smtClean="0"/>
              <a:t>Interval for Mean Time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3322637"/>
            <a:ext cx="4648200" cy="2925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38.9167 </a:t>
            </a:r>
            <a:r>
              <a:rPr lang="en-US" u="sng" dirty="0" smtClean="0"/>
              <a:t>+ </a:t>
            </a:r>
            <a:r>
              <a:rPr lang="en-US" dirty="0" smtClean="0"/>
              <a:t>2.01571</a:t>
            </a:r>
            <a:endParaRPr lang="en-US" u="sng" dirty="0" smtClean="0"/>
          </a:p>
          <a:p>
            <a:r>
              <a:rPr lang="en-US" dirty="0" smtClean="0"/>
              <a:t>We are 90 % confident that the true mean Oreo eating time is between 36.901 and </a:t>
            </a:r>
            <a:r>
              <a:rPr lang="en-US" dirty="0" smtClean="0"/>
              <a:t>40.9324 seconds</a:t>
            </a:r>
            <a:endParaRPr lang="en-US" dirty="0"/>
          </a:p>
        </p:txBody>
      </p:sp>
      <p:pic>
        <p:nvPicPr>
          <p:cNvPr id="5122" name="Picture 2" descr="http://www.ams.sunysb.edu/~kye/ams102/minitab/ttest/testtequ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900707"/>
            <a:ext cx="2590800" cy="766293"/>
          </a:xfrm>
          <a:prstGeom prst="rect">
            <a:avLst/>
          </a:prstGeom>
          <a:noFill/>
        </p:spPr>
      </p:pic>
      <p:pic>
        <p:nvPicPr>
          <p:cNvPr id="5" name="Picture 2" descr="http://theobviousphoto.com/images/20090804012011_how_to_eat_ore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895600"/>
            <a:ext cx="2438400" cy="3666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Sample T-test comparing men’s </a:t>
            </a:r>
            <a:r>
              <a:rPr lang="en-US" dirty="0" smtClean="0"/>
              <a:t>Oreo </a:t>
            </a:r>
            <a:r>
              <a:rPr lang="en-US" dirty="0" smtClean="0"/>
              <a:t>eating time to women’s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00" t="25000" r="74375" b="70000"/>
          <a:stretch>
            <a:fillRect/>
          </a:stretch>
        </p:blipFill>
        <p:spPr bwMode="auto">
          <a:xfrm>
            <a:off x="2590800" y="1479176"/>
            <a:ext cx="2743200" cy="80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268" t="34400" r="68518" b="57000"/>
          <a:stretch>
            <a:fillRect/>
          </a:stretch>
        </p:blipFill>
        <p:spPr bwMode="auto">
          <a:xfrm>
            <a:off x="3614057" y="2057400"/>
            <a:ext cx="164374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09600" y="3072348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/>
              <a:t>t</a:t>
            </a:r>
            <a:r>
              <a:rPr lang="en-US" sz="3000" dirty="0" smtClean="0"/>
              <a:t> </a:t>
            </a:r>
            <a:r>
              <a:rPr lang="en-US" sz="3000" dirty="0" smtClean="0"/>
              <a:t>= </a:t>
            </a:r>
            <a:r>
              <a:rPr lang="en-US" sz="3000" dirty="0" smtClean="0"/>
              <a:t>2.827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P(t &gt; 2.827 | </a:t>
            </a:r>
            <a:r>
              <a:rPr lang="en-US" sz="3000" dirty="0" err="1" smtClean="0"/>
              <a:t>df</a:t>
            </a:r>
            <a:r>
              <a:rPr lang="en-US" sz="3000" dirty="0" smtClean="0"/>
              <a:t> = 52.5069) = 0.0033</a:t>
            </a:r>
          </a:p>
          <a:p>
            <a:pPr>
              <a:buFont typeface="Arial" pitchFamily="34" charset="0"/>
              <a:buChar char="•"/>
            </a:pPr>
            <a:endParaRPr lang="en-US" sz="3000" dirty="0" smtClean="0"/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We reject the Ho because our p-value is less than alpha = 0.05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We have sufficient evidence that the mean time of </a:t>
            </a:r>
            <a:r>
              <a:rPr lang="en-US" sz="3000" dirty="0" smtClean="0"/>
              <a:t>Oreo </a:t>
            </a:r>
            <a:r>
              <a:rPr lang="en-US" sz="3000" dirty="0" smtClean="0"/>
              <a:t>consumption for females is greater than that of males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3637"/>
            <a:ext cx="8229600" cy="4525963"/>
          </a:xfrm>
        </p:spPr>
        <p:txBody>
          <a:bodyPr/>
          <a:lstStyle/>
          <a:p>
            <a:r>
              <a:rPr lang="en-US" dirty="0" smtClean="0"/>
              <a:t>6.50157 </a:t>
            </a:r>
            <a:r>
              <a:rPr lang="en-US" u="sng" dirty="0" smtClean="0"/>
              <a:t>+</a:t>
            </a:r>
            <a:r>
              <a:rPr lang="en-US" dirty="0" smtClean="0"/>
              <a:t> 3.851</a:t>
            </a:r>
          </a:p>
          <a:p>
            <a:r>
              <a:rPr lang="en-US" dirty="0" smtClean="0"/>
              <a:t>We are 90 % confident that the true difference between male and female mean time is between 2.65066 and </a:t>
            </a:r>
            <a:r>
              <a:rPr lang="en-US" dirty="0" smtClean="0"/>
              <a:t>10.357 seconds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33400" y="1905000"/>
            <a:ext cx="4499129" cy="1143000"/>
            <a:chOff x="2092171" y="1143000"/>
            <a:chExt cx="4499129" cy="1143000"/>
          </a:xfrm>
        </p:grpSpPr>
        <p:pic>
          <p:nvPicPr>
            <p:cNvPr id="307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375" t="37648" r="78125" b="58000"/>
            <a:stretch>
              <a:fillRect/>
            </a:stretch>
          </p:blipFill>
          <p:spPr bwMode="auto">
            <a:xfrm>
              <a:off x="2092171" y="1447800"/>
              <a:ext cx="1680839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3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625" t="54000" r="76875" b="38000"/>
            <a:stretch>
              <a:fillRect/>
            </a:stretch>
          </p:blipFill>
          <p:spPr bwMode="auto">
            <a:xfrm>
              <a:off x="4876800" y="1143000"/>
              <a:ext cx="17145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209800" y="1295400"/>
              <a:ext cx="2971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(            ) </a:t>
              </a:r>
              <a:r>
                <a:rPr lang="en-US" sz="4000" u="sng" dirty="0" smtClean="0"/>
                <a:t>+</a:t>
              </a:r>
              <a:r>
                <a:rPr lang="en-US" sz="4000" dirty="0" smtClean="0"/>
                <a:t>  t*</a:t>
              </a:r>
              <a:endParaRPr lang="en-US" sz="4000" u="sng" dirty="0"/>
            </a:p>
          </p:txBody>
        </p:sp>
      </p:grpSp>
      <p:pic>
        <p:nvPicPr>
          <p:cNvPr id="10242" name="Picture 2" descr="http://www.nbtherapies.com/boy%20eating%20ore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9239" y="1447800"/>
            <a:ext cx="3347561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concluded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Through </a:t>
            </a:r>
            <a:r>
              <a:rPr lang="en-US" dirty="0" smtClean="0"/>
              <a:t>the 1-Sample T-Test, we found that the average time to consume an Oreo by licking the creme and then eating the cookie is less than 45 seconds.</a:t>
            </a:r>
          </a:p>
          <a:p>
            <a:pPr lvl="0"/>
            <a:r>
              <a:rPr lang="en-US" dirty="0" smtClean="0"/>
              <a:t>Our confidence interval for the population mean led us to be 90% confident that the population mean time of eating an Oreo is between 36.901 and 40.9324 seconds.</a:t>
            </a:r>
          </a:p>
          <a:p>
            <a:pPr lvl="0"/>
            <a:r>
              <a:rPr lang="en-US" dirty="0" smtClean="0"/>
              <a:t>Through the 2-Sample T-Test, we found that the population mean of male times for eating an Oreo is less than the population mean of female times for eating an Oreo.</a:t>
            </a:r>
          </a:p>
          <a:p>
            <a:pPr lvl="0"/>
            <a:r>
              <a:rPr lang="en-US" dirty="0" smtClean="0"/>
              <a:t>Our confidence interval for the difference between means led us to be 90% confident that the difference in the population means of female and male times is between 2.65066 and 10.3527 seconds.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wanted to research how long it takes to eat an Oreo competition style</a:t>
            </a:r>
          </a:p>
          <a:p>
            <a:r>
              <a:rPr lang="en-US" dirty="0" smtClean="0"/>
              <a:t>From there, we wanted to see if there was a difference in time between males and females</a:t>
            </a:r>
          </a:p>
          <a:p>
            <a:r>
              <a:rPr lang="en-US" dirty="0" smtClean="0"/>
              <a:t>We approached random people in the food courts of the Montgomery Mall and Wegman’s for a total of 4 hours</a:t>
            </a:r>
          </a:p>
          <a:p>
            <a:pPr lvl="1"/>
            <a:r>
              <a:rPr lang="en-US" dirty="0" smtClean="0"/>
              <a:t>We felt this was the best way to randomize our voluntary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Our results showed that people in Bucks and Montgomery County eat Oreos faster than what was claimed. Both males and females studied were faster than our </a:t>
            </a:r>
            <a:r>
              <a:rPr lang="en-US" dirty="0" smtClean="0"/>
              <a:t>claim.</a:t>
            </a:r>
          </a:p>
          <a:p>
            <a:r>
              <a:rPr lang="en-US" dirty="0" smtClean="0"/>
              <a:t>Our results showed that males in Bucks and Montgomery County can consume Oreos faster than females.</a:t>
            </a:r>
          </a:p>
          <a:p>
            <a:r>
              <a:rPr lang="en-US" dirty="0" smtClean="0"/>
              <a:t>Our </a:t>
            </a:r>
            <a:r>
              <a:rPr lang="en-US" dirty="0" smtClean="0"/>
              <a:t>results can apply to the population by revealing the average time it takes to consume an Oreo. This information could contribute to the Double </a:t>
            </a:r>
            <a:r>
              <a:rPr lang="en-US" dirty="0" err="1" smtClean="0"/>
              <a:t>Stuf</a:t>
            </a:r>
            <a:r>
              <a:rPr lang="en-US" dirty="0" smtClean="0"/>
              <a:t> Racing League and entice many to participate in this epic race.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Bias in the Study</a:t>
            </a:r>
          </a:p>
          <a:p>
            <a:pPr lvl="1"/>
            <a:r>
              <a:rPr lang="en-US" dirty="0" smtClean="0"/>
              <a:t>Voluntary response</a:t>
            </a:r>
          </a:p>
          <a:p>
            <a:pPr lvl="1"/>
            <a:r>
              <a:rPr lang="en-US" dirty="0" smtClean="0"/>
              <a:t>Hunger level of subject</a:t>
            </a:r>
          </a:p>
          <a:p>
            <a:pPr lvl="1"/>
            <a:r>
              <a:rPr lang="en-US" dirty="0" smtClean="0"/>
              <a:t>Comfort level of taking food from a </a:t>
            </a:r>
            <a:r>
              <a:rPr lang="en-US" dirty="0" smtClean="0"/>
              <a:t>                                     stranger</a:t>
            </a:r>
            <a:endParaRPr lang="en-US" dirty="0" smtClean="0"/>
          </a:p>
          <a:p>
            <a:r>
              <a:rPr lang="en-US" dirty="0" smtClean="0"/>
              <a:t>Sources for Error	</a:t>
            </a:r>
          </a:p>
          <a:p>
            <a:pPr lvl="1"/>
            <a:r>
              <a:rPr lang="en-US" dirty="0" smtClean="0"/>
              <a:t>Variation in size, temperature, etc.</a:t>
            </a:r>
          </a:p>
          <a:p>
            <a:pPr lvl="1"/>
            <a:r>
              <a:rPr lang="en-US" dirty="0" smtClean="0"/>
              <a:t>Grocery store brand affecting data</a:t>
            </a:r>
          </a:p>
          <a:p>
            <a:pPr lvl="1"/>
            <a:r>
              <a:rPr lang="en-US" dirty="0" smtClean="0"/>
              <a:t>Different people taking times</a:t>
            </a:r>
          </a:p>
          <a:p>
            <a:r>
              <a:rPr lang="en-US" dirty="0" smtClean="0"/>
              <a:t>Places for improvement</a:t>
            </a:r>
          </a:p>
          <a:p>
            <a:pPr lvl="1"/>
            <a:r>
              <a:rPr lang="en-US" dirty="0" smtClean="0"/>
              <a:t>Increase sample size</a:t>
            </a:r>
          </a:p>
          <a:p>
            <a:pPr lvl="1"/>
            <a:r>
              <a:rPr lang="en-US" dirty="0" smtClean="0"/>
              <a:t>Somehow remove voluntary response bias</a:t>
            </a:r>
          </a:p>
          <a:p>
            <a:pPr lvl="1"/>
            <a:endParaRPr lang="en-US" dirty="0" smtClean="0"/>
          </a:p>
        </p:txBody>
      </p:sp>
      <p:pic>
        <p:nvPicPr>
          <p:cNvPr id="4" name="Picture 4" descr="http://chsdesktop.files.wordpress.com/2008/10/oreo-5-1-774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3716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Personal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581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Dan - Delightfully nauseating project. </a:t>
            </a:r>
          </a:p>
          <a:p>
            <a:r>
              <a:rPr lang="en-US" dirty="0" smtClean="0"/>
              <a:t>Tom – </a:t>
            </a:r>
            <a:r>
              <a:rPr lang="en-US" dirty="0" smtClean="0"/>
              <a:t>It </a:t>
            </a:r>
            <a:r>
              <a:rPr lang="en-US" dirty="0" smtClean="0"/>
              <a:t>was a bit awkward to approach random people in the mall and watch them eat an Oreo, but it was an exhilarating experience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Meaghan –Thought it was interesting how competitive the subjects became with one another. And would like to remind Dan and Tom that she is the reigning champ.</a:t>
            </a:r>
            <a:endParaRPr lang="en-US" dirty="0"/>
          </a:p>
        </p:txBody>
      </p:sp>
      <p:pic>
        <p:nvPicPr>
          <p:cNvPr id="4" name="Picture 4" descr="http://eatathomecooks.com/wp-content/uploads/2009/10/oreo-stack1-1024x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724400"/>
            <a:ext cx="2901950" cy="19262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5486400"/>
            <a:ext cx="47275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Gill Sans Ultra Bold" pitchFamily="34" charset="0"/>
              </a:rPr>
              <a:t>Males</a:t>
            </a:r>
            <a:r>
              <a:rPr lang="en-US" sz="4400" dirty="0" smtClean="0"/>
              <a:t> &gt; </a:t>
            </a:r>
            <a:r>
              <a:rPr lang="en-US" sz="4400" dirty="0" smtClean="0">
                <a:latin typeface="Harrington" pitchFamily="82" charset="0"/>
              </a:rPr>
              <a:t>Females</a:t>
            </a:r>
            <a:endParaRPr lang="en-US" sz="4400" dirty="0">
              <a:latin typeface="Harringto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content.nabiscoworld.com/oreo/dsrl/assets/downloads/wallpapers/Mannings/800x600/mannings_1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Oreo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5181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1898, several baking companies merged to form the National Biscuit Company (</a:t>
            </a:r>
            <a:r>
              <a:rPr lang="en-US" dirty="0" err="1" smtClean="0"/>
              <a:t>NaBisCo</a:t>
            </a:r>
            <a:r>
              <a:rPr lang="en-US" dirty="0" smtClean="0"/>
              <a:t>), the maker of Oreo cookies.</a:t>
            </a:r>
          </a:p>
          <a:p>
            <a:r>
              <a:rPr lang="en-US" dirty="0" smtClean="0"/>
              <a:t>In 1912, Nabisco had a new idea for a cookie - two chocolate disks with a creme filling in between.</a:t>
            </a:r>
          </a:p>
          <a:p>
            <a:pPr lvl="1"/>
            <a:r>
              <a:rPr lang="en-US" dirty="0" smtClean="0"/>
              <a:t>Lemon Meringue &amp; Creme</a:t>
            </a:r>
          </a:p>
          <a:p>
            <a:r>
              <a:rPr lang="en-US" dirty="0" smtClean="0"/>
              <a:t>America’s best selling cookie</a:t>
            </a:r>
          </a:p>
          <a:p>
            <a:r>
              <a:rPr lang="en-US" dirty="0" smtClean="0"/>
              <a:t>1975: the Double </a:t>
            </a:r>
            <a:r>
              <a:rPr lang="en-US" dirty="0" err="1" smtClean="0"/>
              <a:t>Stuf</a:t>
            </a:r>
            <a:r>
              <a:rPr lang="en-US" dirty="0" smtClean="0"/>
              <a:t> is introduced</a:t>
            </a:r>
          </a:p>
          <a:p>
            <a:r>
              <a:rPr lang="en-US" dirty="0" smtClean="0"/>
              <a:t>Origin of name?</a:t>
            </a:r>
          </a:p>
          <a:p>
            <a:pPr lvl="1"/>
            <a:r>
              <a:rPr lang="en-US" dirty="0" smtClean="0"/>
              <a:t>French word for gold, "or" (the main color on early Oreo packages).</a:t>
            </a:r>
          </a:p>
          <a:p>
            <a:pPr lvl="1"/>
            <a:r>
              <a:rPr lang="en-US" dirty="0" smtClean="0"/>
              <a:t>Shape of a hill-shaped test version; thus naming the cookie in Greek for mountain, "</a:t>
            </a:r>
            <a:r>
              <a:rPr lang="en-US" dirty="0" err="1" smtClean="0"/>
              <a:t>oreo</a:t>
            </a:r>
            <a:r>
              <a:rPr lang="en-US" dirty="0" smtClean="0"/>
              <a:t>.“</a:t>
            </a:r>
          </a:p>
          <a:p>
            <a:pPr lvl="1"/>
            <a:r>
              <a:rPr lang="en-US" dirty="0" smtClean="0"/>
              <a:t>Combination of taking the "re" from "cream" and placing it between the two "</a:t>
            </a:r>
            <a:r>
              <a:rPr lang="en-US" dirty="0" err="1" smtClean="0"/>
              <a:t>o"s</a:t>
            </a:r>
            <a:r>
              <a:rPr lang="en-US" dirty="0" smtClean="0"/>
              <a:t> in "chocolate" - making "o-re-o.“</a:t>
            </a:r>
          </a:p>
          <a:p>
            <a:pPr lvl="1"/>
            <a:r>
              <a:rPr lang="en-US" dirty="0" smtClean="0"/>
              <a:t>Short and easy to pronounce. </a:t>
            </a:r>
            <a:endParaRPr lang="en-US" dirty="0"/>
          </a:p>
        </p:txBody>
      </p:sp>
      <p:pic>
        <p:nvPicPr>
          <p:cNvPr id="1026" name="Picture 2" descr="http://flyingicarus.files.wordpress.com/2009/09/ore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524000"/>
            <a:ext cx="2681591" cy="2100580"/>
          </a:xfrm>
          <a:prstGeom prst="rect">
            <a:avLst/>
          </a:prstGeom>
          <a:noFill/>
        </p:spPr>
      </p:pic>
      <p:pic>
        <p:nvPicPr>
          <p:cNvPr id="8194" name="Picture 2" descr="http://images1.fanpop.com/images/photos/1400000/Oreo-and-Milk-oreo-1413993-403-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191000"/>
            <a:ext cx="2209800" cy="219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55000" contrast="53000"/>
          </a:blip>
          <a:srcRect l="27902" t="37865" r="28955" b="292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7902" t="37865" r="28955" b="29288"/>
          <a:stretch>
            <a:fillRect/>
          </a:stretch>
        </p:blipFill>
        <p:spPr bwMode="auto">
          <a:xfrm>
            <a:off x="0" y="762000"/>
            <a:ext cx="9144000" cy="543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22500" t="21000" r="21250" b="10000"/>
          <a:stretch>
            <a:fillRect/>
          </a:stretch>
        </p:blipFill>
        <p:spPr bwMode="auto">
          <a:xfrm>
            <a:off x="0" y="-889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3124200" y="2209800"/>
            <a:ext cx="5715000" cy="4267200"/>
            <a:chOff x="3124200" y="2209800"/>
            <a:chExt cx="5715000" cy="4267200"/>
          </a:xfrm>
        </p:grpSpPr>
        <p:sp>
          <p:nvSpPr>
            <p:cNvPr id="5" name="Multiply 4"/>
            <p:cNvSpPr/>
            <p:nvPr/>
          </p:nvSpPr>
          <p:spPr>
            <a:xfrm>
              <a:off x="6096000" y="2209800"/>
              <a:ext cx="2743200" cy="22860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Multiply 5"/>
            <p:cNvSpPr/>
            <p:nvPr/>
          </p:nvSpPr>
          <p:spPr>
            <a:xfrm>
              <a:off x="3124200" y="4191000"/>
              <a:ext cx="2743200" cy="2286000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ibj.com/ext/resources/blog/thescore/uploads/2009/01/oreo.jpg"/>
          <p:cNvPicPr>
            <a:picLocks noChangeAspect="1" noChangeArrowheads="1"/>
          </p:cNvPicPr>
          <p:nvPr/>
        </p:nvPicPr>
        <p:blipFill>
          <a:blip r:embed="rId2" cstate="print">
            <a:lum bright="56000" contrast="-73000"/>
          </a:blip>
          <a:srcRect/>
          <a:stretch>
            <a:fillRect/>
          </a:stretch>
        </p:blipFill>
        <p:spPr bwMode="auto">
          <a:xfrm>
            <a:off x="0" y="0"/>
            <a:ext cx="9144000" cy="685195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38862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 our designated location (</a:t>
            </a:r>
            <a:r>
              <a:rPr lang="en-US" dirty="0" smtClean="0"/>
              <a:t>mall and Wegman’s), </a:t>
            </a:r>
            <a:r>
              <a:rPr lang="en-US" dirty="0" smtClean="0"/>
              <a:t>officials will approach people to participate in the study.</a:t>
            </a:r>
          </a:p>
          <a:p>
            <a:pPr marL="914400" lvl="1" indent="-514350">
              <a:buAutoNum type="alphaLcPeriod"/>
            </a:pPr>
            <a:r>
              <a:rPr lang="en-US" dirty="0" smtClean="0"/>
              <a:t>Because we are asking people to eat something, the study depends on voluntary response.</a:t>
            </a:r>
          </a:p>
          <a:p>
            <a:pPr marL="914400" lvl="1" indent="-514350">
              <a:buAutoNum type="alphaLcPeriod"/>
            </a:pPr>
            <a:r>
              <a:rPr lang="en-US" dirty="0" smtClean="0"/>
              <a:t>Instead of using actual Oreos, we used Wegman’s </a:t>
            </a:r>
            <a:r>
              <a:rPr lang="en-US" dirty="0" smtClean="0"/>
              <a:t>O’s </a:t>
            </a:r>
            <a:r>
              <a:rPr lang="en-US" dirty="0" smtClean="0"/>
              <a:t>because they were half the price and we are all broke.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Once a contestant has agreed, they will stand with a cookie in hand and once they are ready, official will start the clock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hefit.files.wordpress.com/2009/07/ore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0300" y="2590800"/>
            <a:ext cx="2857500" cy="40290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842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Contestants must open the Oreo, lick off the cream filling, show the official, and then eat the remaining cookie.</a:t>
            </a:r>
          </a:p>
          <a:p>
            <a:pPr marL="514350" indent="-514350">
              <a:lnSpc>
                <a:spcPct val="90000"/>
              </a:lnSpc>
              <a:spcBef>
                <a:spcPts val="600"/>
              </a:spcBef>
              <a:buFont typeface="+mj-lt"/>
              <a:buAutoNum type="arabicPeriod" startAt="3"/>
            </a:pPr>
            <a:r>
              <a:rPr lang="en-US" dirty="0" smtClean="0"/>
              <a:t>Official will then stop the clock</a:t>
            </a:r>
          </a:p>
          <a:p>
            <a:pPr marL="514350" indent="-51435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dirty="0" smtClean="0"/>
              <a:t>	and record time and gender of</a:t>
            </a:r>
          </a:p>
          <a:p>
            <a:pPr marL="514350" indent="-514350">
              <a:lnSpc>
                <a:spcPct val="90000"/>
              </a:lnSpc>
              <a:spcBef>
                <a:spcPts val="600"/>
              </a:spcBef>
              <a:buNone/>
            </a:pPr>
            <a:r>
              <a:rPr lang="en-US" dirty="0" smtClean="0"/>
              <a:t>	participant.</a:t>
            </a:r>
          </a:p>
        </p:txBody>
      </p:sp>
      <p:pic>
        <p:nvPicPr>
          <p:cNvPr id="4" name="Picture 2" descr="http://nbngossip.files.wordpress.com/2009/02/backwards_oreo_zomf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191000"/>
            <a:ext cx="3505200" cy="24025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28800" y="5791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CHEATER!!!!!!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4953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Officials will then analyze different stats regarding the time it takes to lick off the cream filling, including </a:t>
            </a:r>
          </a:p>
          <a:p>
            <a:pPr lvl="1"/>
            <a:r>
              <a:rPr lang="en-US" dirty="0" smtClean="0"/>
              <a:t>Average </a:t>
            </a:r>
            <a:r>
              <a:rPr lang="en-US" dirty="0" smtClean="0"/>
              <a:t>time</a:t>
            </a:r>
          </a:p>
          <a:p>
            <a:pPr lvl="2"/>
            <a:r>
              <a:rPr lang="en-US" dirty="0" smtClean="0"/>
              <a:t>Confidence Interval</a:t>
            </a:r>
            <a:endParaRPr lang="en-US" dirty="0" smtClean="0"/>
          </a:p>
          <a:p>
            <a:pPr lvl="1"/>
            <a:r>
              <a:rPr lang="en-US" dirty="0" smtClean="0"/>
              <a:t>Differences in gender</a:t>
            </a:r>
          </a:p>
          <a:p>
            <a:pPr lvl="2"/>
            <a:r>
              <a:rPr lang="en-US" dirty="0" smtClean="0"/>
              <a:t>Confidence Interval</a:t>
            </a:r>
            <a:endParaRPr lang="en-US" dirty="0"/>
          </a:p>
        </p:txBody>
      </p:sp>
      <p:pic>
        <p:nvPicPr>
          <p:cNvPr id="17410" name="Picture 2" descr="http://rocksoft.files.wordpress.com/2009/02/oreo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600200"/>
            <a:ext cx="2819400" cy="375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 Oreo-eating Time</a:t>
            </a:r>
          </a:p>
          <a:p>
            <a:pPr lvl="1"/>
            <a:r>
              <a:rPr lang="en-US" dirty="0" smtClean="0"/>
              <a:t>Ho: Mean time =  45 seconds</a:t>
            </a:r>
          </a:p>
          <a:p>
            <a:pPr lvl="1"/>
            <a:r>
              <a:rPr lang="en-US" dirty="0" smtClean="0"/>
              <a:t>Ha: Mean time &lt; 45 seconds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Difference between Mean Times of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/>
              <a:t>Males and Females</a:t>
            </a:r>
            <a:endParaRPr lang="en-US" dirty="0" smtClean="0"/>
          </a:p>
          <a:p>
            <a:pPr lvl="1"/>
            <a:r>
              <a:rPr lang="en-US" dirty="0" smtClean="0"/>
              <a:t>Ho: Male mean time = Female mean time</a:t>
            </a:r>
          </a:p>
          <a:p>
            <a:pPr lvl="1"/>
            <a:r>
              <a:rPr lang="en-US" dirty="0" smtClean="0"/>
              <a:t>Ha: Male mean time &lt; Female mean time</a:t>
            </a:r>
            <a:endParaRPr lang="en-US" dirty="0"/>
          </a:p>
        </p:txBody>
      </p:sp>
      <p:pic>
        <p:nvPicPr>
          <p:cNvPr id="3074" name="Picture 2" descr="https://www.wegmans.com/prodimg/580/200/07789017658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9144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1103</Words>
  <Application>Microsoft Office PowerPoint</Application>
  <PresentationFormat>On-screen Show (4:3)</PresentationFormat>
  <Paragraphs>114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Description of Project</vt:lpstr>
      <vt:lpstr>History of the Oreo</vt:lpstr>
      <vt:lpstr>Slide 4</vt:lpstr>
      <vt:lpstr>Slide 5</vt:lpstr>
      <vt:lpstr>Procedure</vt:lpstr>
      <vt:lpstr>Slide 7</vt:lpstr>
      <vt:lpstr>Slide 8</vt:lpstr>
      <vt:lpstr>Hypotheses</vt:lpstr>
      <vt:lpstr>Assumptions</vt:lpstr>
      <vt:lpstr>Explanatory Data Analysis</vt:lpstr>
      <vt:lpstr>Exploratory Data</vt:lpstr>
      <vt:lpstr>Slide 13</vt:lpstr>
      <vt:lpstr>Conclusion</vt:lpstr>
      <vt:lpstr>1 Sample T-test for Mean  Time of Oreo eating</vt:lpstr>
      <vt:lpstr>Confidence Interval for Mean Time </vt:lpstr>
      <vt:lpstr>2 Sample T-test comparing men’s Oreo eating time to women’s</vt:lpstr>
      <vt:lpstr>Confidence Interval</vt:lpstr>
      <vt:lpstr>We have concluded the following:</vt:lpstr>
      <vt:lpstr>Application to Population</vt:lpstr>
      <vt:lpstr>Bias and Error</vt:lpstr>
      <vt:lpstr>Personal Opinions</vt:lpstr>
      <vt:lpstr>Slide 23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53</cp:revision>
  <dcterms:created xsi:type="dcterms:W3CDTF">2010-06-03T12:24:14Z</dcterms:created>
  <dcterms:modified xsi:type="dcterms:W3CDTF">2010-06-09T19:48:43Z</dcterms:modified>
</cp:coreProperties>
</file>